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73" r:id="rId3"/>
    <p:sldId id="260" r:id="rId4"/>
    <p:sldId id="266" r:id="rId5"/>
    <p:sldId id="267" r:id="rId6"/>
    <p:sldId id="268" r:id="rId7"/>
    <p:sldId id="269" r:id="rId8"/>
    <p:sldId id="274" r:id="rId9"/>
    <p:sldId id="270" r:id="rId10"/>
    <p:sldId id="271" r:id="rId11"/>
    <p:sldId id="272" r:id="rId12"/>
    <p:sldId id="265" r:id="rId13"/>
    <p:sldId id="262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05"/>
    <p:restoredTop sz="94679"/>
  </p:normalViewPr>
  <p:slideViewPr>
    <p:cSldViewPr snapToGrid="0" snapToObjects="1">
      <p:cViewPr>
        <p:scale>
          <a:sx n="80" d="100"/>
          <a:sy n="80" d="100"/>
        </p:scale>
        <p:origin x="-816" y="-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5EB77B-5D19-4437-8EC8-4FB8A804BD4A}" type="datetimeFigureOut">
              <a:rPr lang="en-US" smtClean="0"/>
              <a:t>9/20/2016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D1791-4993-4015-A8A3-066D5D4638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699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D1791-4993-4015-A8A3-066D5D4638A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337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D1791-4993-4015-A8A3-066D5D4638A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337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D1791-4993-4015-A8A3-066D5D4638A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337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D1791-4993-4015-A8A3-066D5D4638A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5769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D1791-4993-4015-A8A3-066D5D4638A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7857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D1791-4993-4015-A8A3-066D5D4638A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7857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D1791-4993-4015-A8A3-066D5D4638A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0161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D1791-4993-4015-A8A3-066D5D4638A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264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D1791-4993-4015-A8A3-066D5D4638A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9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13B85-88B5-B846-A157-04637E460EEB}" type="datetimeFigureOut">
              <a:rPr lang="en-US" smtClean="0"/>
              <a:t>9/20/2016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35363-A2B4-A94A-A538-5875EE398B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035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13B85-88B5-B846-A157-04637E460EEB}" type="datetimeFigureOut">
              <a:rPr lang="en-US" smtClean="0"/>
              <a:t>9/20/2016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35363-A2B4-A94A-A538-5875EE398B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0203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13B85-88B5-B846-A157-04637E460EEB}" type="datetimeFigureOut">
              <a:rPr lang="en-US" smtClean="0"/>
              <a:t>9/20/2016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35363-A2B4-A94A-A538-5875EE398B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857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13B85-88B5-B846-A157-04637E460EEB}" type="datetimeFigureOut">
              <a:rPr lang="en-US" smtClean="0"/>
              <a:t>9/20/2016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35363-A2B4-A94A-A538-5875EE398B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903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13B85-88B5-B846-A157-04637E460EEB}" type="datetimeFigureOut">
              <a:rPr lang="en-US" smtClean="0"/>
              <a:t>9/20/2016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35363-A2B4-A94A-A538-5875EE398B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16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13B85-88B5-B846-A157-04637E460EEB}" type="datetimeFigureOut">
              <a:rPr lang="en-US" smtClean="0"/>
              <a:t>9/20/2016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35363-A2B4-A94A-A538-5875EE398B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143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13B85-88B5-B846-A157-04637E460EEB}" type="datetimeFigureOut">
              <a:rPr lang="en-US" smtClean="0"/>
              <a:t>9/20/2016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35363-A2B4-A94A-A538-5875EE398B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9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13B85-88B5-B846-A157-04637E460EEB}" type="datetimeFigureOut">
              <a:rPr lang="en-US" smtClean="0"/>
              <a:t>9/20/2016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35363-A2B4-A94A-A538-5875EE398B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475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13B85-88B5-B846-A157-04637E460EEB}" type="datetimeFigureOut">
              <a:rPr lang="en-US" smtClean="0"/>
              <a:t>9/20/2016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35363-A2B4-A94A-A538-5875EE398B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6647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13B85-88B5-B846-A157-04637E460EEB}" type="datetimeFigureOut">
              <a:rPr lang="en-US" smtClean="0"/>
              <a:t>9/20/2016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35363-A2B4-A94A-A538-5875EE398B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65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13B85-88B5-B846-A157-04637E460EEB}" type="datetimeFigureOut">
              <a:rPr lang="en-US" smtClean="0"/>
              <a:t>9/20/2016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35363-A2B4-A94A-A538-5875EE398B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287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D13B85-88B5-B846-A157-04637E460EEB}" type="datetimeFigureOut">
              <a:rPr lang="en-US" smtClean="0"/>
              <a:t>9/20/2016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235363-A2B4-A94A-A538-5875EE398B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272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descnet.wordpress.com/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39099" y="854705"/>
            <a:ext cx="6996588" cy="2387600"/>
          </a:xfrm>
        </p:spPr>
        <p:txBody>
          <a:bodyPr>
            <a:noAutofit/>
          </a:bodyPr>
          <a:lstStyle/>
          <a:p>
            <a:r>
              <a:rPr lang="en-US" sz="4400" dirty="0" smtClean="0">
                <a:effectLst/>
                <a:latin typeface="HK Grotesk" pitchFamily="50" charset="-70"/>
              </a:rPr>
              <a:t/>
            </a:r>
            <a:br>
              <a:rPr lang="en-US" sz="4400" dirty="0" smtClean="0">
                <a:effectLst/>
                <a:latin typeface="HK Grotesk" pitchFamily="50" charset="-70"/>
              </a:rPr>
            </a:br>
            <a:r>
              <a:rPr lang="en-GB" sz="4400" dirty="0">
                <a:latin typeface="HK Grotesk" pitchFamily="50" charset="-70"/>
              </a:rPr>
              <a:t>Network for Developing </a:t>
            </a:r>
            <a:r>
              <a:rPr lang="en-GB" sz="4400" dirty="0" smtClean="0">
                <a:latin typeface="HK Grotesk" pitchFamily="50" charset="-70"/>
              </a:rPr>
              <a:t>European </a:t>
            </a:r>
            <a:r>
              <a:rPr lang="en-GB" sz="4400" dirty="0">
                <a:latin typeface="HK Grotesk" pitchFamily="50" charset="-70"/>
              </a:rPr>
              <a:t>Studies in </a:t>
            </a:r>
            <a:r>
              <a:rPr lang="en-GB" sz="4400" dirty="0" smtClean="0">
                <a:latin typeface="HK Grotesk" pitchFamily="50" charset="-70"/>
              </a:rPr>
              <a:t>the Caucasus </a:t>
            </a:r>
            <a:endParaRPr lang="en-US" sz="4400" dirty="0">
              <a:latin typeface="HK Grotesk" pitchFamily="50" charset="-70"/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3526971" y="5976257"/>
            <a:ext cx="8665029" cy="631372"/>
          </a:xfrm>
        </p:spPr>
        <p:txBody>
          <a:bodyPr>
            <a:noAutofit/>
          </a:bodyPr>
          <a:lstStyle/>
          <a:p>
            <a:endParaRPr lang="en-US" sz="1200" dirty="0">
              <a:latin typeface="HK Grotesk" pitchFamily="50" charset="-70"/>
            </a:endParaRPr>
          </a:p>
          <a:p>
            <a:r>
              <a:rPr lang="en-US" sz="1200" dirty="0">
                <a:latin typeface="HK Grotesk" pitchFamily="50" charset="-70"/>
              </a:rPr>
              <a:t> </a:t>
            </a:r>
            <a:r>
              <a:rPr lang="en-US" sz="1200" b="1" dirty="0">
                <a:latin typeface="HK Grotesk" pitchFamily="50" charset="-70"/>
              </a:rPr>
              <a:t>Acronym: </a:t>
            </a:r>
            <a:r>
              <a:rPr lang="en-US" sz="1200" dirty="0" err="1">
                <a:latin typeface="HK Grotesk" pitchFamily="50" charset="-70"/>
              </a:rPr>
              <a:t>DESCNet</a:t>
            </a:r>
            <a:r>
              <a:rPr lang="en-US" sz="1200" dirty="0">
                <a:latin typeface="HK Grotesk" pitchFamily="50" charset="-70"/>
              </a:rPr>
              <a:t> </a:t>
            </a:r>
            <a:r>
              <a:rPr lang="en-US" sz="1200" b="1" dirty="0">
                <a:latin typeface="HK Grotesk" pitchFamily="50" charset="-70"/>
              </a:rPr>
              <a:t>Grant Agreement Number Reference: 565086-EPP-1-2015-1-EE-EPPJMO-NETWORK Project period: </a:t>
            </a:r>
            <a:r>
              <a:rPr lang="en-US" sz="1200" dirty="0">
                <a:latin typeface="HK Grotesk" pitchFamily="50" charset="-70"/>
              </a:rPr>
              <a:t>01.09.2015-31.08.2018 </a:t>
            </a:r>
            <a:endParaRPr lang="en-US" sz="1200" dirty="0">
              <a:latin typeface="HK Grotesk" pitchFamily="50" charset="-70"/>
              <a:ea typeface="HK Grotesk" charset="0"/>
              <a:cs typeface="HK Grotesk" charset="0"/>
            </a:endParaRPr>
          </a:p>
        </p:txBody>
      </p:sp>
      <p:pic>
        <p:nvPicPr>
          <p:cNvPr id="1026" name="Picture 2" descr="C:\Users\skyfallen\Desktop\Olga Bogdanova\Visuals\New Bitmap Image.bmp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02" t="892" r="2866"/>
          <a:stretch/>
        </p:blipFill>
        <p:spPr bwMode="auto">
          <a:xfrm>
            <a:off x="0" y="0"/>
            <a:ext cx="307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6971" y="4673776"/>
            <a:ext cx="4249232" cy="12137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5725" y="4673776"/>
            <a:ext cx="3146898" cy="1302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651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66294" y="341462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 err="1" smtClean="0">
                <a:latin typeface="HK Grotesk" charset="0"/>
                <a:ea typeface="HK Grotesk" charset="0"/>
                <a:cs typeface="HK Grotesk" charset="0"/>
              </a:rPr>
              <a:t>DESCnet</a:t>
            </a:r>
            <a:r>
              <a:rPr lang="en-US" sz="4000" dirty="0" smtClean="0">
                <a:latin typeface="HK Grotesk" charset="0"/>
                <a:ea typeface="HK Grotesk" charset="0"/>
                <a:cs typeface="HK Grotesk" charset="0"/>
              </a:rPr>
              <a:t> past events</a:t>
            </a:r>
            <a:endParaRPr lang="en-US" sz="4000" dirty="0">
              <a:latin typeface="HK Grotesk" charset="0"/>
              <a:ea typeface="HK Grotesk" charset="0"/>
              <a:cs typeface="HK Grotesk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64251" y="1429359"/>
            <a:ext cx="11063497" cy="4351338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000" dirty="0">
                <a:latin typeface="HK Grotesk"/>
              </a:rPr>
              <a:t>Summer school </a:t>
            </a:r>
            <a:r>
              <a:rPr lang="en-US" sz="2000" dirty="0" smtClean="0">
                <a:latin typeface="HK Grotesk"/>
              </a:rPr>
              <a:t>“Unpacking </a:t>
            </a:r>
            <a:r>
              <a:rPr lang="en-US" sz="2000" dirty="0">
                <a:latin typeface="HK Grotesk"/>
              </a:rPr>
              <a:t>Europeanisation in the South Caucasus and the Black Sea Region: Economic, Legal and Social </a:t>
            </a:r>
            <a:r>
              <a:rPr lang="en-US" sz="2000" dirty="0" smtClean="0">
                <a:latin typeface="HK Grotesk"/>
              </a:rPr>
              <a:t>Contexts”, 15-24 </a:t>
            </a:r>
            <a:r>
              <a:rPr lang="en-US" sz="2000" dirty="0">
                <a:latin typeface="HK Grotesk"/>
              </a:rPr>
              <a:t>July </a:t>
            </a:r>
            <a:r>
              <a:rPr lang="en-US" sz="2000" dirty="0" smtClean="0">
                <a:latin typeface="HK Grotesk"/>
              </a:rPr>
              <a:t>2016</a:t>
            </a:r>
          </a:p>
          <a:p>
            <a:pPr marL="0" lvl="0" indent="0">
              <a:buNone/>
            </a:pPr>
            <a:endParaRPr lang="en-US" dirty="0"/>
          </a:p>
        </p:txBody>
      </p:sp>
      <p:pic>
        <p:nvPicPr>
          <p:cNvPr id="7" name="Content Placeholder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919"/>
          <a:stretch/>
        </p:blipFill>
        <p:spPr>
          <a:xfrm flipV="1">
            <a:off x="0" y="0"/>
            <a:ext cx="12192000" cy="204998"/>
          </a:xfrm>
          <a:prstGeom prst="rect">
            <a:avLst/>
          </a:prstGeom>
        </p:spPr>
      </p:pic>
      <p:pic>
        <p:nvPicPr>
          <p:cNvPr id="2051" name="Picture 3" descr="C:\Users\skyfallen\Desktop\Olga Bogdanova\Logos\eu_flag_co_funded_pos_[rgb]_righ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666" y="6061215"/>
            <a:ext cx="2138786" cy="610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skyfallen\Desktop\Olga Bogdanova\Logos\desc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834" y="6061215"/>
            <a:ext cx="1903460" cy="787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6"/>
          <a:stretch/>
        </p:blipFill>
        <p:spPr bwMode="auto">
          <a:xfrm rot="16200000">
            <a:off x="8220562" y="2874982"/>
            <a:ext cx="666750" cy="7299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475" y="2187027"/>
            <a:ext cx="5595257" cy="3718332"/>
          </a:xfrm>
          <a:prstGeom prst="rect">
            <a:avLst/>
          </a:prstGeom>
        </p:spPr>
      </p:pic>
      <p:sp>
        <p:nvSpPr>
          <p:cNvPr id="10" name="Content Placeholder 1"/>
          <p:cNvSpPr txBox="1">
            <a:spLocks/>
          </p:cNvSpPr>
          <p:nvPr/>
        </p:nvSpPr>
        <p:spPr>
          <a:xfrm>
            <a:off x="6725553" y="1554021"/>
            <a:ext cx="551544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endParaRPr lang="en-US" sz="2000" dirty="0" smtClean="0">
              <a:latin typeface="HK Grotesk"/>
            </a:endParaRPr>
          </a:p>
          <a:p>
            <a:pPr marL="0" indent="0">
              <a:buFont typeface="Arial"/>
              <a:buNone/>
            </a:pP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950517" y="2291221"/>
            <a:ext cx="463139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latin typeface="HK Grotesk"/>
              </a:rPr>
              <a:t>Batumi </a:t>
            </a:r>
            <a:r>
              <a:rPr lang="en-US" sz="2000" dirty="0" err="1" smtClean="0">
                <a:latin typeface="HK Grotesk"/>
              </a:rPr>
              <a:t>Shota</a:t>
            </a:r>
            <a:r>
              <a:rPr lang="en-US" sz="2000" dirty="0" smtClean="0">
                <a:latin typeface="HK Grotesk"/>
              </a:rPr>
              <a:t> </a:t>
            </a:r>
            <a:r>
              <a:rPr lang="en-US" sz="2000" dirty="0" err="1" smtClean="0">
                <a:latin typeface="HK Grotesk"/>
              </a:rPr>
              <a:t>Rustaveli</a:t>
            </a:r>
            <a:r>
              <a:rPr lang="en-US" sz="2000" dirty="0" smtClean="0">
                <a:latin typeface="HK Grotesk"/>
              </a:rPr>
              <a:t> State University</a:t>
            </a:r>
            <a:endParaRPr lang="en-US" sz="2000" dirty="0" smtClean="0">
              <a:latin typeface="HK Grotesk"/>
            </a:endParaRPr>
          </a:p>
          <a:p>
            <a:pPr lvl="0"/>
            <a:r>
              <a:rPr lang="en-US" sz="2000" dirty="0" smtClean="0">
                <a:latin typeface="HK Grotesk"/>
              </a:rPr>
              <a:t>30 </a:t>
            </a:r>
            <a:r>
              <a:rPr lang="en-US" sz="2000" dirty="0">
                <a:latin typeface="HK Grotesk"/>
              </a:rPr>
              <a:t>students from 11 countries</a:t>
            </a:r>
          </a:p>
          <a:p>
            <a:pPr lvl="0"/>
            <a:r>
              <a:rPr lang="en-US" sz="2000" dirty="0" smtClean="0">
                <a:latin typeface="HK Grotesk"/>
              </a:rPr>
              <a:t>6 </a:t>
            </a:r>
            <a:r>
              <a:rPr lang="en-US" sz="2000" dirty="0">
                <a:latin typeface="HK Grotesk"/>
              </a:rPr>
              <a:t>ECTS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537004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35666" y="364214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 err="1" smtClean="0">
                <a:latin typeface="HK Grotesk" charset="0"/>
                <a:ea typeface="HK Grotesk" charset="0"/>
                <a:cs typeface="HK Grotesk" charset="0"/>
              </a:rPr>
              <a:t>DESCnet</a:t>
            </a:r>
            <a:r>
              <a:rPr lang="en-US" sz="4000" dirty="0" smtClean="0">
                <a:latin typeface="HK Grotesk" charset="0"/>
                <a:ea typeface="HK Grotesk" charset="0"/>
                <a:cs typeface="HK Grotesk" charset="0"/>
              </a:rPr>
              <a:t> past events</a:t>
            </a:r>
            <a:endParaRPr lang="en-US" sz="4000" dirty="0">
              <a:latin typeface="HK Grotesk" charset="0"/>
              <a:ea typeface="HK Grotesk" charset="0"/>
              <a:cs typeface="HK Grotesk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8086" y="1466935"/>
            <a:ext cx="11030893" cy="4351338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000" dirty="0" smtClean="0">
                <a:latin typeface="HK Grotesk"/>
              </a:rPr>
              <a:t>DESCnet consortium meeting, Batumi</a:t>
            </a:r>
            <a:r>
              <a:rPr lang="en-US" sz="2000" dirty="0" smtClean="0">
                <a:latin typeface="HK Grotesk"/>
              </a:rPr>
              <a:t>, 15-17 </a:t>
            </a:r>
            <a:r>
              <a:rPr lang="en-US" sz="2000" dirty="0" smtClean="0">
                <a:latin typeface="HK Grotesk"/>
              </a:rPr>
              <a:t>July 2016</a:t>
            </a:r>
          </a:p>
          <a:p>
            <a:pPr marL="0" lvl="0" indent="0">
              <a:buNone/>
            </a:pPr>
            <a:endParaRPr lang="en-US" sz="2000" dirty="0" smtClean="0">
              <a:latin typeface="HK Grotesk"/>
            </a:endParaRPr>
          </a:p>
          <a:p>
            <a:pPr marL="0" lvl="0" indent="0" algn="r">
              <a:buNone/>
            </a:pPr>
            <a:endParaRPr lang="en-US" dirty="0"/>
          </a:p>
        </p:txBody>
      </p:sp>
      <p:pic>
        <p:nvPicPr>
          <p:cNvPr id="7" name="Content Placeholder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919"/>
          <a:stretch/>
        </p:blipFill>
        <p:spPr>
          <a:xfrm flipV="1">
            <a:off x="0" y="0"/>
            <a:ext cx="12192000" cy="204998"/>
          </a:xfrm>
          <a:prstGeom prst="rect">
            <a:avLst/>
          </a:prstGeom>
        </p:spPr>
      </p:pic>
      <p:pic>
        <p:nvPicPr>
          <p:cNvPr id="2051" name="Picture 3" descr="C:\Users\skyfallen\Desktop\Olga Bogdanova\Logos\eu_flag_co_funded_pos_[rgb]_righ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666" y="6061215"/>
            <a:ext cx="2138786" cy="610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skyfallen\Desktop\Olga Bogdanova\Logos\desc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834" y="6061215"/>
            <a:ext cx="1903460" cy="787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6"/>
          <a:stretch/>
        </p:blipFill>
        <p:spPr bwMode="auto">
          <a:xfrm rot="16200000">
            <a:off x="8220562" y="2874982"/>
            <a:ext cx="666750" cy="7299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76" y="1932719"/>
            <a:ext cx="5699938" cy="3787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620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935" r="-68237"/>
          <a:stretch/>
        </p:blipFill>
        <p:spPr>
          <a:xfrm>
            <a:off x="0" y="0"/>
            <a:ext cx="7787886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1157" y="220454"/>
            <a:ext cx="9788471" cy="1325563"/>
          </a:xfrm>
        </p:spPr>
        <p:txBody>
          <a:bodyPr>
            <a:normAutofit/>
          </a:bodyPr>
          <a:lstStyle/>
          <a:p>
            <a:r>
              <a:rPr lang="en-US" sz="4000" dirty="0" err="1" smtClean="0">
                <a:latin typeface="HK Grotesk"/>
                <a:ea typeface="HK Grotesk" charset="0"/>
                <a:cs typeface="HK Grotesk" charset="0"/>
              </a:rPr>
              <a:t>DESCnet</a:t>
            </a:r>
            <a:r>
              <a:rPr lang="en-US" sz="4000" dirty="0" smtClean="0">
                <a:latin typeface="HK Grotesk"/>
                <a:ea typeface="HK Grotesk" charset="0"/>
                <a:cs typeface="HK Grotesk" charset="0"/>
              </a:rPr>
              <a:t> outreach</a:t>
            </a:r>
            <a:endParaRPr lang="en-US" sz="4000" dirty="0">
              <a:latin typeface="HK Grotesk"/>
              <a:ea typeface="HK Grotesk" charset="0"/>
              <a:cs typeface="HK Grotesk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04197" y="1404360"/>
            <a:ext cx="4541559" cy="11390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latin typeface="HK Grotesk"/>
                <a:ea typeface="HK Grotesk" charset="0"/>
                <a:cs typeface="HK Grotesk" charset="0"/>
              </a:rPr>
              <a:t>Website </a:t>
            </a:r>
            <a:endParaRPr lang="en-US" sz="2000" dirty="0" smtClean="0">
              <a:latin typeface="HK Grotesk"/>
              <a:ea typeface="HK Grotesk" charset="0"/>
              <a:cs typeface="HK Grotesk" charset="0"/>
            </a:endParaRPr>
          </a:p>
          <a:p>
            <a:pPr marL="0" indent="0">
              <a:buNone/>
            </a:pPr>
            <a:r>
              <a:rPr lang="en-US" sz="2000" dirty="0" smtClean="0">
                <a:latin typeface="HK Grotesk"/>
                <a:ea typeface="HK Grotesk" charset="0"/>
                <a:cs typeface="HK Grotesk" charset="0"/>
                <a:hlinkClick r:id="rId3"/>
              </a:rPr>
              <a:t>https</a:t>
            </a:r>
            <a:r>
              <a:rPr lang="en-US" sz="2000" dirty="0">
                <a:latin typeface="HK Grotesk"/>
                <a:ea typeface="HK Grotesk" charset="0"/>
                <a:cs typeface="HK Grotesk" charset="0"/>
                <a:hlinkClick r:id="rId3"/>
              </a:rPr>
              <a:t>://descnet.wordpress.com</a:t>
            </a:r>
            <a:r>
              <a:rPr lang="en-US" sz="2000" dirty="0" smtClean="0">
                <a:latin typeface="HK Grotesk"/>
                <a:ea typeface="HK Grotesk" charset="0"/>
                <a:cs typeface="HK Grotesk" charset="0"/>
                <a:hlinkClick r:id="rId3"/>
              </a:rPr>
              <a:t>/</a:t>
            </a:r>
            <a:endParaRPr lang="en-US" sz="2000" dirty="0">
              <a:latin typeface="HK Grotesk"/>
              <a:ea typeface="HK Grotesk" charset="0"/>
              <a:cs typeface="HK Grotesk" charset="0"/>
            </a:endParaRPr>
          </a:p>
          <a:p>
            <a:pPr marL="0" indent="0">
              <a:buNone/>
            </a:pPr>
            <a:endParaRPr lang="en-US" sz="2000" dirty="0" smtClean="0">
              <a:latin typeface="HK Grotesk"/>
              <a:ea typeface="HK Grotesk" charset="0"/>
              <a:cs typeface="HK Grotesk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1715" y="2383034"/>
            <a:ext cx="5747656" cy="437857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0728" y="2043327"/>
            <a:ext cx="3296072" cy="46046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80728" y="1428283"/>
            <a:ext cx="46264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HK Grotesk"/>
              </a:rPr>
              <a:t>Newsletter</a:t>
            </a:r>
            <a:endParaRPr lang="en-US" sz="2000" dirty="0">
              <a:latin typeface="HK Grotesk"/>
            </a:endParaRPr>
          </a:p>
        </p:txBody>
      </p:sp>
    </p:spTree>
    <p:extLst>
      <p:ext uri="{BB962C8B-B14F-4D97-AF65-F5344CB8AC3E}">
        <p14:creationId xmlns:p14="http://schemas.microsoft.com/office/powerpoint/2010/main" val="136379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62600" y="497523"/>
            <a:ext cx="6126480" cy="2909706"/>
          </a:xfrm>
        </p:spPr>
        <p:txBody>
          <a:bodyPr>
            <a:normAutofit/>
          </a:bodyPr>
          <a:lstStyle/>
          <a:p>
            <a:r>
              <a:rPr lang="en-US" sz="4000" dirty="0" smtClean="0">
                <a:latin typeface="HK Grotesk" charset="0"/>
                <a:ea typeface="HK Grotesk" charset="0"/>
                <a:cs typeface="HK Grotesk" charset="0"/>
              </a:rPr>
              <a:t>THANK YOU!</a:t>
            </a:r>
            <a:endParaRPr lang="en-US" sz="4000" dirty="0">
              <a:latin typeface="HK Grotesk" charset="0"/>
              <a:ea typeface="HK Grotesk" charset="0"/>
              <a:cs typeface="HK Grotesk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9" t="8533" r="54008" b="8618"/>
          <a:stretch/>
        </p:blipFill>
        <p:spPr>
          <a:xfrm>
            <a:off x="-832919" y="0"/>
            <a:ext cx="48724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5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935" r="-68237"/>
          <a:stretch/>
        </p:blipFill>
        <p:spPr>
          <a:xfrm>
            <a:off x="0" y="0"/>
            <a:ext cx="7787886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5328" y="365125"/>
            <a:ext cx="9788471" cy="1325563"/>
          </a:xfrm>
        </p:spPr>
        <p:txBody>
          <a:bodyPr>
            <a:normAutofit/>
          </a:bodyPr>
          <a:lstStyle/>
          <a:p>
            <a:r>
              <a:rPr lang="en-US" sz="4000" dirty="0" err="1" smtClean="0">
                <a:latin typeface="HK Grotesk"/>
                <a:ea typeface="HK Grotesk" charset="0"/>
                <a:cs typeface="HK Grotesk" charset="0"/>
              </a:rPr>
              <a:t>DESCnet</a:t>
            </a:r>
            <a:endParaRPr lang="en-US" sz="4000" dirty="0">
              <a:latin typeface="HK Grotesk"/>
              <a:ea typeface="HK Grotesk" charset="0"/>
              <a:cs typeface="HK Grotesk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458686" y="1723991"/>
            <a:ext cx="10515600" cy="47005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>
                <a:latin typeface="HK Grotesk" pitchFamily="50" charset="-70"/>
              </a:rPr>
              <a:t>The proposed </a:t>
            </a:r>
            <a:r>
              <a:rPr lang="en-GB" sz="2000" b="1" dirty="0">
                <a:latin typeface="HK Grotesk" pitchFamily="50" charset="-70"/>
              </a:rPr>
              <a:t>Network for Developing </a:t>
            </a:r>
            <a:r>
              <a:rPr lang="en-GB" sz="2000" b="1" dirty="0" smtClean="0">
                <a:latin typeface="HK Grotesk" pitchFamily="50" charset="-70"/>
              </a:rPr>
              <a:t>European </a:t>
            </a:r>
            <a:r>
              <a:rPr lang="en-GB" sz="2000" b="1" dirty="0">
                <a:latin typeface="HK Grotesk" pitchFamily="50" charset="-70"/>
              </a:rPr>
              <a:t>Studies in </a:t>
            </a:r>
            <a:r>
              <a:rPr lang="en-GB" sz="2000" b="1" dirty="0" smtClean="0">
                <a:latin typeface="HK Grotesk" pitchFamily="50" charset="-70"/>
              </a:rPr>
              <a:t>the Caucasus</a:t>
            </a:r>
            <a:r>
              <a:rPr lang="en-GB" sz="2000" dirty="0" smtClean="0">
                <a:latin typeface="HK Grotesk" pitchFamily="50" charset="-70"/>
              </a:rPr>
              <a:t> </a:t>
            </a:r>
            <a:r>
              <a:rPr lang="en-GB" sz="2000" dirty="0">
                <a:latin typeface="HK Grotesk" pitchFamily="50" charset="-70"/>
              </a:rPr>
              <a:t>(hereinafter, </a:t>
            </a:r>
            <a:r>
              <a:rPr lang="en-GB" sz="2000" dirty="0" smtClean="0">
                <a:latin typeface="HK Grotesk" pitchFamily="50" charset="-70"/>
              </a:rPr>
              <a:t>DESCnet</a:t>
            </a:r>
            <a:r>
              <a:rPr lang="en-GB" sz="2000" dirty="0">
                <a:latin typeface="HK Grotesk" pitchFamily="50" charset="-70"/>
              </a:rPr>
              <a:t>) is designed to enhance the level of European Studies in the Caucasus. </a:t>
            </a:r>
            <a:endParaRPr lang="en-GB" sz="2000" dirty="0" smtClean="0">
              <a:latin typeface="HK Grotesk" pitchFamily="50" charset="-70"/>
            </a:endParaRPr>
          </a:p>
          <a:p>
            <a:pPr marL="0" indent="0">
              <a:buNone/>
            </a:pPr>
            <a:endParaRPr lang="en-GB" sz="2000" dirty="0">
              <a:latin typeface="HK Grotesk" pitchFamily="50" charset="-70"/>
            </a:endParaRPr>
          </a:p>
          <a:p>
            <a:pPr marL="0" indent="0">
              <a:buNone/>
            </a:pPr>
            <a:r>
              <a:rPr lang="en-GB" sz="2000" dirty="0" smtClean="0">
                <a:latin typeface="HK Grotesk" pitchFamily="50" charset="-70"/>
              </a:rPr>
              <a:t>The project is part of </a:t>
            </a:r>
            <a:r>
              <a:rPr lang="en-US" sz="2000" dirty="0">
                <a:latin typeface="HK Grotesk" pitchFamily="50" charset="-70"/>
              </a:rPr>
              <a:t>Jean Monnet Network </a:t>
            </a:r>
            <a:r>
              <a:rPr lang="en-US" sz="2000" dirty="0" smtClean="0">
                <a:latin typeface="HK Grotesk" pitchFamily="50" charset="-70"/>
              </a:rPr>
              <a:t>within the Erasmus+ programme. </a:t>
            </a:r>
            <a:endParaRPr lang="en-US" sz="2000" dirty="0" smtClean="0">
              <a:latin typeface="HK Grotesk" pitchFamily="50" charset="-70"/>
            </a:endParaRPr>
          </a:p>
          <a:p>
            <a:pPr marL="0" indent="0">
              <a:buNone/>
            </a:pPr>
            <a:r>
              <a:rPr lang="en-GB" sz="2000" dirty="0">
                <a:latin typeface="HK Grotesk" pitchFamily="50" charset="-70"/>
              </a:rPr>
              <a:t>Project period: 01.09.2015-31.08.2018 </a:t>
            </a:r>
            <a:endParaRPr lang="en-GB" sz="2000" dirty="0" smtClean="0">
              <a:latin typeface="HK Grotesk" pitchFamily="50" charset="-70"/>
            </a:endParaRPr>
          </a:p>
          <a:p>
            <a:pPr marL="0" indent="0">
              <a:buNone/>
            </a:pPr>
            <a:endParaRPr lang="en-GB" sz="2000" dirty="0">
              <a:latin typeface="HK Grotesk" pitchFamily="50" charset="-70"/>
            </a:endParaRPr>
          </a:p>
          <a:p>
            <a:pPr marL="0" indent="0">
              <a:buNone/>
            </a:pPr>
            <a:endParaRPr lang="en-US" sz="2000" dirty="0">
              <a:latin typeface="HK Grotesk" pitchFamily="50" charset="-70"/>
            </a:endParaRPr>
          </a:p>
        </p:txBody>
      </p:sp>
      <p:pic>
        <p:nvPicPr>
          <p:cNvPr id="1026" name="Picture 2" descr="C:\Users\skyfallen\Desktop\Olga Bogdanova\Logos\desc2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6950" y="4030389"/>
            <a:ext cx="5221287" cy="2160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7467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575650" y="352529"/>
            <a:ext cx="10800000" cy="1260000"/>
          </a:xfrm>
        </p:spPr>
        <p:txBody>
          <a:bodyPr>
            <a:normAutofit/>
          </a:bodyPr>
          <a:lstStyle/>
          <a:p>
            <a:r>
              <a:rPr lang="en-US" sz="4000" dirty="0" err="1" smtClean="0">
                <a:latin typeface="HK Grotesk" charset="0"/>
                <a:ea typeface="HK Grotesk" charset="0"/>
                <a:cs typeface="HK Grotesk" charset="0"/>
              </a:rPr>
              <a:t>DESCnet</a:t>
            </a:r>
            <a:r>
              <a:rPr lang="en-US" sz="4000" dirty="0" smtClean="0">
                <a:latin typeface="HK Grotesk" charset="0"/>
                <a:ea typeface="HK Grotesk" charset="0"/>
                <a:cs typeface="HK Grotesk" charset="0"/>
              </a:rPr>
              <a:t> goals</a:t>
            </a:r>
            <a:endParaRPr lang="en-US" sz="4000" dirty="0">
              <a:latin typeface="HK Grotesk" charset="0"/>
              <a:ea typeface="HK Grotesk" charset="0"/>
              <a:cs typeface="HK Grotesk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19193" y="1459555"/>
            <a:ext cx="10913198" cy="460166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000" dirty="0" smtClean="0">
              <a:latin typeface="HK Grotesk" charset="0"/>
              <a:ea typeface="HK Grotesk" charset="0"/>
              <a:cs typeface="HK Grotesk" charset="0"/>
            </a:endParaRPr>
          </a:p>
          <a:p>
            <a:r>
              <a:rPr lang="en-US" sz="2000" dirty="0" smtClean="0">
                <a:latin typeface="HK Grotesk" charset="0"/>
                <a:ea typeface="HK Grotesk" charset="0"/>
                <a:cs typeface="HK Grotesk" charset="0"/>
              </a:rPr>
              <a:t>Teaching</a:t>
            </a:r>
          </a:p>
          <a:p>
            <a:pPr lvl="1">
              <a:buFontTx/>
              <a:buChar char="-"/>
            </a:pPr>
            <a:r>
              <a:rPr lang="en-US" sz="2000" dirty="0">
                <a:latin typeface="HK Grotesk" charset="0"/>
                <a:ea typeface="HK Grotesk" charset="0"/>
                <a:cs typeface="HK Grotesk" charset="0"/>
              </a:rPr>
              <a:t>S</a:t>
            </a:r>
            <a:r>
              <a:rPr lang="en-US" sz="2000" dirty="0" smtClean="0">
                <a:latin typeface="HK Grotesk" charset="0"/>
                <a:ea typeface="HK Grotesk" charset="0"/>
                <a:cs typeface="HK Grotesk" charset="0"/>
              </a:rPr>
              <a:t>ummer and winter schools for BA and MA students</a:t>
            </a:r>
          </a:p>
          <a:p>
            <a:pPr lvl="1">
              <a:buFontTx/>
              <a:buChar char="-"/>
            </a:pPr>
            <a:r>
              <a:rPr lang="en-US" sz="2000" dirty="0" smtClean="0">
                <a:latin typeface="HK Grotesk" charset="0"/>
                <a:ea typeface="HK Grotesk" charset="0"/>
                <a:cs typeface="HK Grotesk" charset="0"/>
              </a:rPr>
              <a:t>Young </a:t>
            </a:r>
            <a:r>
              <a:rPr lang="en-US" sz="2000" dirty="0">
                <a:latin typeface="HK Grotesk" charset="0"/>
                <a:ea typeface="HK Grotesk" charset="0"/>
                <a:cs typeface="HK Grotesk" charset="0"/>
              </a:rPr>
              <a:t>Researchers’ </a:t>
            </a:r>
            <a:r>
              <a:rPr lang="en-US" sz="2000" dirty="0" smtClean="0">
                <a:latin typeface="HK Grotesk" charset="0"/>
                <a:ea typeface="HK Grotesk" charset="0"/>
                <a:cs typeface="HK Grotesk" charset="0"/>
              </a:rPr>
              <a:t>Seminars for PhD students</a:t>
            </a:r>
          </a:p>
          <a:p>
            <a:r>
              <a:rPr lang="en-US" sz="2000" dirty="0">
                <a:latin typeface="HK Grotesk" charset="0"/>
                <a:ea typeface="HK Grotesk" charset="0"/>
                <a:cs typeface="HK Grotesk" charset="0"/>
              </a:rPr>
              <a:t>R</a:t>
            </a:r>
            <a:r>
              <a:rPr lang="en-US" sz="2000" dirty="0" smtClean="0">
                <a:latin typeface="HK Grotesk" charset="0"/>
                <a:ea typeface="HK Grotesk" charset="0"/>
                <a:cs typeface="HK Grotesk" charset="0"/>
              </a:rPr>
              <a:t>esearch enhancement</a:t>
            </a:r>
          </a:p>
          <a:p>
            <a:pPr marL="457200" lvl="1" indent="0">
              <a:buNone/>
            </a:pPr>
            <a:r>
              <a:rPr lang="en-US" sz="2000" dirty="0" smtClean="0">
                <a:latin typeface="HK Grotesk" charset="0"/>
                <a:ea typeface="HK Grotesk" charset="0"/>
                <a:cs typeface="HK Grotesk" charset="0"/>
              </a:rPr>
              <a:t>-    Launching </a:t>
            </a:r>
            <a:r>
              <a:rPr lang="en-US" sz="2000" dirty="0" smtClean="0">
                <a:latin typeface="HK Grotesk" charset="0"/>
                <a:ea typeface="HK Grotesk" charset="0"/>
                <a:cs typeface="HK Grotesk" charset="0"/>
                <a:sym typeface="Wingdings" panose="05000000000000000000" pitchFamily="2" charset="2"/>
              </a:rPr>
              <a:t>AESC working papers</a:t>
            </a:r>
            <a:endParaRPr lang="en-US" sz="2000" dirty="0">
              <a:latin typeface="HK Grotesk" charset="0"/>
              <a:ea typeface="HK Grotesk" charset="0"/>
              <a:cs typeface="HK Grotesk" charset="0"/>
            </a:endParaRPr>
          </a:p>
          <a:p>
            <a:r>
              <a:rPr lang="en-US" sz="2000" dirty="0" smtClean="0">
                <a:latin typeface="HK Grotesk" charset="0"/>
                <a:ea typeface="HK Grotesk" charset="0"/>
                <a:cs typeface="HK Grotesk" charset="0"/>
              </a:rPr>
              <a:t>Outreach</a:t>
            </a:r>
          </a:p>
          <a:p>
            <a:pPr lvl="1">
              <a:buFontTx/>
              <a:buChar char="-"/>
            </a:pPr>
            <a:r>
              <a:rPr lang="en-US" sz="2000" dirty="0" smtClean="0">
                <a:latin typeface="HK Grotesk" charset="0"/>
                <a:ea typeface="HK Grotesk" charset="0"/>
                <a:cs typeface="HK Grotesk" charset="0"/>
              </a:rPr>
              <a:t>Two </a:t>
            </a:r>
            <a:r>
              <a:rPr lang="en-US" sz="2000" dirty="0">
                <a:latin typeface="HK Grotesk" charset="0"/>
                <a:ea typeface="HK Grotesk" charset="0"/>
                <a:cs typeface="HK Grotesk" charset="0"/>
              </a:rPr>
              <a:t>annual scholarly conventions </a:t>
            </a:r>
            <a:endParaRPr lang="en-US" sz="2000" dirty="0" smtClean="0">
              <a:latin typeface="HK Grotesk" charset="0"/>
              <a:ea typeface="HK Grotesk" charset="0"/>
              <a:cs typeface="HK Grotesk" charset="0"/>
            </a:endParaRPr>
          </a:p>
          <a:p>
            <a:pPr lvl="1">
              <a:buFontTx/>
              <a:buChar char="-"/>
            </a:pPr>
            <a:r>
              <a:rPr lang="en-US" sz="2000" dirty="0" smtClean="0">
                <a:latin typeface="HK Grotesk" charset="0"/>
                <a:ea typeface="HK Grotesk" charset="0"/>
                <a:cs typeface="HK Grotesk" charset="0"/>
              </a:rPr>
              <a:t>Regular network members meetings</a:t>
            </a:r>
          </a:p>
          <a:p>
            <a:pPr lvl="1">
              <a:buFontTx/>
              <a:buChar char="-"/>
            </a:pPr>
            <a:r>
              <a:rPr lang="en-US" sz="2000" dirty="0" smtClean="0">
                <a:latin typeface="HK Grotesk" charset="0"/>
                <a:ea typeface="HK Grotesk" charset="0"/>
                <a:cs typeface="HK Grotesk" charset="0"/>
              </a:rPr>
              <a:t>Website and newsletter</a:t>
            </a:r>
            <a:endParaRPr lang="en-US" sz="2000" dirty="0">
              <a:latin typeface="HK Grotesk" charset="0"/>
              <a:ea typeface="HK Grotesk" charset="0"/>
              <a:cs typeface="HK Grotesk" charset="0"/>
            </a:endParaRPr>
          </a:p>
        </p:txBody>
      </p:sp>
      <p:pic>
        <p:nvPicPr>
          <p:cNvPr id="7" name="Content Placeholder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919"/>
          <a:stretch/>
        </p:blipFill>
        <p:spPr>
          <a:xfrm flipV="1">
            <a:off x="0" y="0"/>
            <a:ext cx="12192000" cy="204998"/>
          </a:xfrm>
          <a:prstGeom prst="rect">
            <a:avLst/>
          </a:prstGeom>
        </p:spPr>
      </p:pic>
      <p:pic>
        <p:nvPicPr>
          <p:cNvPr id="2051" name="Picture 3" descr="C:\Users\skyfallen\Desktop\Olga Bogdanova\Logos\eu_flag_co_funded_pos_[rgb]_righ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666" y="6061215"/>
            <a:ext cx="2138786" cy="610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skyfallen\Desktop\Olga Bogdanova\Logos\desc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834" y="6061215"/>
            <a:ext cx="1903460" cy="787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6"/>
          <a:stretch/>
        </p:blipFill>
        <p:spPr bwMode="auto">
          <a:xfrm rot="16200000">
            <a:off x="8220562" y="2874982"/>
            <a:ext cx="666750" cy="7299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860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41248" y="270538"/>
            <a:ext cx="10440000" cy="1260000"/>
          </a:xfrm>
        </p:spPr>
        <p:txBody>
          <a:bodyPr>
            <a:normAutofit/>
          </a:bodyPr>
          <a:lstStyle/>
          <a:p>
            <a:r>
              <a:rPr lang="en-US" sz="4000" dirty="0" err="1" smtClean="0">
                <a:latin typeface="HK Grotesk" charset="0"/>
                <a:ea typeface="HK Grotesk" charset="0"/>
                <a:cs typeface="HK Grotesk" charset="0"/>
              </a:rPr>
              <a:t>DESCnet</a:t>
            </a:r>
            <a:r>
              <a:rPr lang="en-US" sz="4000" dirty="0" smtClean="0">
                <a:latin typeface="HK Grotesk" charset="0"/>
                <a:ea typeface="HK Grotesk" charset="0"/>
                <a:cs typeface="HK Grotesk" charset="0"/>
              </a:rPr>
              <a:t> partners</a:t>
            </a:r>
            <a:endParaRPr lang="en-US" sz="4000" dirty="0">
              <a:latin typeface="HK Grotesk" charset="0"/>
              <a:ea typeface="HK Grotesk" charset="0"/>
              <a:cs typeface="HK Grotesk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400" y="1466397"/>
            <a:ext cx="10515600" cy="4351338"/>
          </a:xfrm>
        </p:spPr>
        <p:txBody>
          <a:bodyPr>
            <a:normAutofit/>
          </a:bodyPr>
          <a:lstStyle/>
          <a:p>
            <a:pPr lvl="0"/>
            <a:r>
              <a:rPr lang="en-GB" sz="2000" dirty="0">
                <a:latin typeface="HK Grotesk"/>
              </a:rPr>
              <a:t>P 1 University of Tartu, Estonia</a:t>
            </a:r>
            <a:endParaRPr lang="en-US" sz="2000" dirty="0">
              <a:latin typeface="HK Grotesk"/>
            </a:endParaRPr>
          </a:p>
          <a:p>
            <a:pPr lvl="0"/>
            <a:r>
              <a:rPr lang="en-GB" sz="2000" dirty="0">
                <a:latin typeface="HK Grotesk"/>
              </a:rPr>
              <a:t>P 2 University of Graz (Karl-</a:t>
            </a:r>
            <a:r>
              <a:rPr lang="en-GB" sz="2000" dirty="0" err="1">
                <a:latin typeface="HK Grotesk"/>
              </a:rPr>
              <a:t>Franzens</a:t>
            </a:r>
            <a:r>
              <a:rPr lang="en-GB" sz="2000" dirty="0">
                <a:latin typeface="HK Grotesk"/>
              </a:rPr>
              <a:t>-</a:t>
            </a:r>
            <a:r>
              <a:rPr lang="en-GB" sz="2000" dirty="0" err="1">
                <a:latin typeface="HK Grotesk"/>
              </a:rPr>
              <a:t>Universität</a:t>
            </a:r>
            <a:r>
              <a:rPr lang="en-GB" sz="2000" dirty="0">
                <a:latin typeface="HK Grotesk"/>
              </a:rPr>
              <a:t> Graz), Austria</a:t>
            </a:r>
            <a:endParaRPr lang="en-US" sz="2000" dirty="0">
              <a:latin typeface="HK Grotesk"/>
            </a:endParaRPr>
          </a:p>
          <a:p>
            <a:pPr lvl="0"/>
            <a:r>
              <a:rPr lang="en-GB" sz="2000" dirty="0">
                <a:latin typeface="HK Grotesk"/>
              </a:rPr>
              <a:t>P 3 </a:t>
            </a:r>
            <a:r>
              <a:rPr lang="en-GB" sz="2000" dirty="0" err="1">
                <a:latin typeface="HK Grotesk"/>
              </a:rPr>
              <a:t>Yeditepe</a:t>
            </a:r>
            <a:r>
              <a:rPr lang="en-GB" sz="2000" dirty="0">
                <a:latin typeface="HK Grotesk"/>
              </a:rPr>
              <a:t> University (</a:t>
            </a:r>
            <a:r>
              <a:rPr lang="en-GB" sz="2000" dirty="0" err="1">
                <a:latin typeface="HK Grotesk"/>
              </a:rPr>
              <a:t>Yeditepe</a:t>
            </a:r>
            <a:r>
              <a:rPr lang="en-GB" sz="2000" dirty="0">
                <a:latin typeface="HK Grotesk"/>
              </a:rPr>
              <a:t> </a:t>
            </a:r>
            <a:r>
              <a:rPr lang="en-GB" sz="2000" dirty="0" err="1">
                <a:latin typeface="HK Grotesk"/>
              </a:rPr>
              <a:t>Üniversitesi</a:t>
            </a:r>
            <a:r>
              <a:rPr lang="en-GB" sz="2000" dirty="0">
                <a:latin typeface="HK Grotesk"/>
              </a:rPr>
              <a:t>), Turkey</a:t>
            </a:r>
            <a:endParaRPr lang="en-US" sz="2000" dirty="0">
              <a:latin typeface="HK Grotesk"/>
            </a:endParaRPr>
          </a:p>
          <a:p>
            <a:pPr lvl="0"/>
            <a:r>
              <a:rPr lang="en-GB" sz="2000" dirty="0">
                <a:latin typeface="HK Grotesk"/>
              </a:rPr>
              <a:t>P 4 North Caucasus Federal University, Russia</a:t>
            </a:r>
            <a:endParaRPr lang="en-US" sz="2000" dirty="0">
              <a:latin typeface="HK Grotesk"/>
            </a:endParaRPr>
          </a:p>
          <a:p>
            <a:pPr lvl="0"/>
            <a:r>
              <a:rPr lang="en-GB" sz="2000" dirty="0">
                <a:latin typeface="HK Grotesk"/>
              </a:rPr>
              <a:t>P 5 Batumi Shota </a:t>
            </a:r>
            <a:r>
              <a:rPr lang="en-GB" sz="2000" dirty="0" err="1">
                <a:latin typeface="HK Grotesk"/>
              </a:rPr>
              <a:t>Rustaveli</a:t>
            </a:r>
            <a:r>
              <a:rPr lang="en-GB" sz="2000" dirty="0">
                <a:latin typeface="HK Grotesk"/>
              </a:rPr>
              <a:t> State University, Georgia</a:t>
            </a:r>
            <a:endParaRPr lang="en-US" sz="2000" dirty="0">
              <a:latin typeface="HK Grotesk"/>
            </a:endParaRPr>
          </a:p>
          <a:p>
            <a:pPr lvl="0"/>
            <a:r>
              <a:rPr lang="en-GB" sz="2000" dirty="0">
                <a:latin typeface="HK Grotesk"/>
              </a:rPr>
              <a:t>P 6 </a:t>
            </a:r>
            <a:r>
              <a:rPr lang="en-GB" sz="2000" dirty="0" err="1">
                <a:latin typeface="HK Grotesk"/>
              </a:rPr>
              <a:t>Khazar</a:t>
            </a:r>
            <a:r>
              <a:rPr lang="en-GB" sz="2000" dirty="0">
                <a:latin typeface="HK Grotesk"/>
              </a:rPr>
              <a:t> University, Azerbaijan</a:t>
            </a:r>
            <a:endParaRPr lang="en-US" sz="2000" dirty="0">
              <a:latin typeface="HK Grotesk"/>
            </a:endParaRPr>
          </a:p>
          <a:p>
            <a:pPr lvl="0"/>
            <a:r>
              <a:rPr lang="en-GB" sz="2000" dirty="0">
                <a:latin typeface="HK Grotesk"/>
              </a:rPr>
              <a:t>P 7 Yerevan State University, Armenia</a:t>
            </a:r>
            <a:endParaRPr lang="en-US" sz="2000" dirty="0">
              <a:latin typeface="HK Grotesk"/>
            </a:endParaRPr>
          </a:p>
          <a:p>
            <a:pPr lvl="0"/>
            <a:r>
              <a:rPr lang="en-GB" sz="2000" dirty="0">
                <a:latin typeface="HK Grotesk"/>
              </a:rPr>
              <a:t>P 8 New Vision University, </a:t>
            </a:r>
            <a:r>
              <a:rPr lang="en-GB" sz="2000" dirty="0" smtClean="0">
                <a:latin typeface="HK Grotesk"/>
              </a:rPr>
              <a:t>Georgia</a:t>
            </a:r>
          </a:p>
          <a:p>
            <a:pPr lvl="0"/>
            <a:r>
              <a:rPr lang="en-GB" sz="2000" dirty="0" smtClean="0">
                <a:latin typeface="HK Grotesk"/>
              </a:rPr>
              <a:t>P 9 Ilia State University, Georgia</a:t>
            </a:r>
            <a:endParaRPr lang="en-US" sz="2000" dirty="0">
              <a:latin typeface="HK Grotesk"/>
            </a:endParaRPr>
          </a:p>
          <a:p>
            <a:endParaRPr lang="en-US" sz="2000" dirty="0">
              <a:latin typeface="HK Grotesk"/>
              <a:ea typeface="HK Grotesk" charset="0"/>
              <a:cs typeface="HK Grotesk" charset="0"/>
            </a:endParaRPr>
          </a:p>
        </p:txBody>
      </p:sp>
      <p:pic>
        <p:nvPicPr>
          <p:cNvPr id="7" name="Content Placeholder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919"/>
          <a:stretch/>
        </p:blipFill>
        <p:spPr>
          <a:xfrm flipV="1">
            <a:off x="0" y="0"/>
            <a:ext cx="12192000" cy="204998"/>
          </a:xfrm>
          <a:prstGeom prst="rect">
            <a:avLst/>
          </a:prstGeom>
        </p:spPr>
      </p:pic>
      <p:pic>
        <p:nvPicPr>
          <p:cNvPr id="2051" name="Picture 3" descr="C:\Users\skyfallen\Desktop\Olga Bogdanova\Logos\eu_flag_co_funded_pos_[rgb]_righ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666" y="6061215"/>
            <a:ext cx="2138786" cy="610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skyfallen\Desktop\Olga Bogdanova\Logos\desc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834" y="6061215"/>
            <a:ext cx="1903460" cy="787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6"/>
          <a:stretch/>
        </p:blipFill>
        <p:spPr bwMode="auto">
          <a:xfrm rot="16200000">
            <a:off x="8220562" y="2874982"/>
            <a:ext cx="666750" cy="7299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554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35666" y="364214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 err="1" smtClean="0">
                <a:latin typeface="HK Grotesk" charset="0"/>
                <a:ea typeface="HK Grotesk" charset="0"/>
                <a:cs typeface="HK Grotesk" charset="0"/>
              </a:rPr>
              <a:t>DESCnet</a:t>
            </a:r>
            <a:r>
              <a:rPr lang="en-US" sz="4000" dirty="0" smtClean="0">
                <a:latin typeface="HK Grotesk" charset="0"/>
                <a:ea typeface="HK Grotesk" charset="0"/>
                <a:cs typeface="HK Grotesk" charset="0"/>
              </a:rPr>
              <a:t> activities</a:t>
            </a:r>
            <a:endParaRPr lang="en-US" sz="4000" dirty="0">
              <a:latin typeface="HK Grotesk" charset="0"/>
              <a:ea typeface="HK Grotesk" charset="0"/>
              <a:cs typeface="HK Grotesk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24544" y="1554021"/>
            <a:ext cx="11444550" cy="4351338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GB" sz="2000" b="1" dirty="0" smtClean="0">
                <a:latin typeface="HK Grotesk"/>
              </a:rPr>
              <a:t>2016</a:t>
            </a:r>
            <a:r>
              <a:rPr lang="en-GB" sz="2000" dirty="0" smtClean="0">
                <a:latin typeface="HK Grotesk"/>
              </a:rPr>
              <a:t> Winter </a:t>
            </a:r>
            <a:r>
              <a:rPr lang="en-GB" sz="2000" dirty="0">
                <a:latin typeface="HK Grotesk"/>
              </a:rPr>
              <a:t>School </a:t>
            </a:r>
            <a:r>
              <a:rPr lang="en-GB" sz="2000" dirty="0" smtClean="0">
                <a:latin typeface="HK Grotesk"/>
              </a:rPr>
              <a:t>Pyatigorsk</a:t>
            </a:r>
            <a:r>
              <a:rPr lang="en-US" sz="2000" dirty="0">
                <a:latin typeface="HK Grotesk"/>
              </a:rPr>
              <a:t> </a:t>
            </a:r>
            <a:r>
              <a:rPr lang="en-GB" sz="2000" dirty="0" smtClean="0">
                <a:latin typeface="HK Grotesk"/>
              </a:rPr>
              <a:t>“European </a:t>
            </a:r>
            <a:r>
              <a:rPr lang="en-GB" sz="2000" dirty="0">
                <a:latin typeface="HK Grotesk"/>
              </a:rPr>
              <a:t>Integration and the Future of Civil Society in </a:t>
            </a:r>
            <a:r>
              <a:rPr lang="en-GB" sz="2000" dirty="0" smtClean="0">
                <a:latin typeface="HK Grotesk"/>
              </a:rPr>
              <a:t>the Caucasus</a:t>
            </a:r>
            <a:r>
              <a:rPr lang="en-GB" sz="2000" dirty="0">
                <a:latin typeface="HK Grotesk"/>
              </a:rPr>
              <a:t>” </a:t>
            </a:r>
            <a:endParaRPr lang="en-US" sz="2000" dirty="0" smtClean="0">
              <a:latin typeface="HK Grotesk"/>
            </a:endParaRPr>
          </a:p>
          <a:p>
            <a:pPr marL="0" lvl="0" indent="0">
              <a:buNone/>
            </a:pPr>
            <a:r>
              <a:rPr lang="en-GB" sz="2000" b="1" dirty="0" smtClean="0">
                <a:latin typeface="HK Grotesk"/>
              </a:rPr>
              <a:t>2016</a:t>
            </a:r>
            <a:r>
              <a:rPr lang="en-GB" sz="2000" dirty="0" smtClean="0">
                <a:latin typeface="HK Grotesk"/>
              </a:rPr>
              <a:t> Young Researchers’ Seminar Graz </a:t>
            </a:r>
            <a:endParaRPr lang="en-US" sz="2000" dirty="0">
              <a:latin typeface="HK Grotesk"/>
            </a:endParaRPr>
          </a:p>
          <a:p>
            <a:pPr marL="0" lvl="0" indent="0">
              <a:buNone/>
            </a:pPr>
            <a:r>
              <a:rPr lang="en-US" sz="2000" b="1" dirty="0" smtClean="0">
                <a:latin typeface="HK Grotesk"/>
              </a:rPr>
              <a:t>2016</a:t>
            </a:r>
            <a:r>
              <a:rPr lang="en-US" sz="2000" dirty="0" smtClean="0">
                <a:latin typeface="HK Grotesk"/>
              </a:rPr>
              <a:t> </a:t>
            </a:r>
            <a:r>
              <a:rPr lang="en-GB" sz="2000" dirty="0" smtClean="0">
                <a:latin typeface="HK Grotesk"/>
              </a:rPr>
              <a:t>Summer School Batumi “</a:t>
            </a:r>
            <a:r>
              <a:rPr lang="en-GB" sz="2000" dirty="0">
                <a:latin typeface="HK Grotesk"/>
              </a:rPr>
              <a:t>European Integration and Economic Development </a:t>
            </a:r>
            <a:r>
              <a:rPr lang="en-GB" sz="2000" dirty="0" smtClean="0">
                <a:latin typeface="HK Grotesk"/>
              </a:rPr>
              <a:t>  in </a:t>
            </a:r>
            <a:r>
              <a:rPr lang="en-GB" sz="2000" dirty="0">
                <a:latin typeface="HK Grotesk"/>
              </a:rPr>
              <a:t>the South Caucasus” </a:t>
            </a:r>
            <a:endParaRPr lang="en-US" sz="2000" dirty="0">
              <a:latin typeface="HK Grotesk"/>
            </a:endParaRPr>
          </a:p>
          <a:p>
            <a:pPr marL="0" lvl="0" indent="0">
              <a:buNone/>
            </a:pPr>
            <a:r>
              <a:rPr lang="en-US" sz="2000" b="1" dirty="0" smtClean="0">
                <a:latin typeface="HK Grotesk"/>
              </a:rPr>
              <a:t>2017</a:t>
            </a:r>
            <a:r>
              <a:rPr lang="en-US" sz="2000" dirty="0" smtClean="0">
                <a:latin typeface="HK Grotesk"/>
              </a:rPr>
              <a:t> </a:t>
            </a:r>
            <a:r>
              <a:rPr lang="en-GB" sz="2000" dirty="0" smtClean="0">
                <a:latin typeface="HK Grotesk"/>
              </a:rPr>
              <a:t>Winter </a:t>
            </a:r>
            <a:r>
              <a:rPr lang="en-GB" sz="2000" dirty="0">
                <a:latin typeface="HK Grotesk"/>
              </a:rPr>
              <a:t>School </a:t>
            </a:r>
            <a:r>
              <a:rPr lang="en-GB" sz="2000" dirty="0" smtClean="0">
                <a:latin typeface="HK Grotesk"/>
              </a:rPr>
              <a:t>Stavropol “European </a:t>
            </a:r>
            <a:r>
              <a:rPr lang="en-GB" sz="2000" dirty="0">
                <a:latin typeface="HK Grotesk"/>
              </a:rPr>
              <a:t>Integration and Freedom of Media in the Caucasus” </a:t>
            </a:r>
            <a:endParaRPr lang="en-US" sz="2000" dirty="0">
              <a:latin typeface="HK Grotesk"/>
            </a:endParaRPr>
          </a:p>
          <a:p>
            <a:pPr marL="0" lvl="0" indent="0">
              <a:buNone/>
            </a:pPr>
            <a:r>
              <a:rPr lang="en-US" sz="2000" b="1" dirty="0" smtClean="0">
                <a:latin typeface="HK Grotesk"/>
              </a:rPr>
              <a:t>2017</a:t>
            </a:r>
            <a:r>
              <a:rPr lang="en-US" sz="2000" dirty="0" smtClean="0">
                <a:latin typeface="HK Grotesk"/>
              </a:rPr>
              <a:t> </a:t>
            </a:r>
            <a:r>
              <a:rPr lang="en-GB" sz="2000" dirty="0" smtClean="0">
                <a:latin typeface="HK Grotesk"/>
              </a:rPr>
              <a:t>Summer </a:t>
            </a:r>
            <a:r>
              <a:rPr lang="en-GB" sz="2000" dirty="0">
                <a:latin typeface="HK Grotesk"/>
              </a:rPr>
              <a:t>School Yerevan 2017 </a:t>
            </a:r>
            <a:r>
              <a:rPr lang="en-GB" sz="2000" dirty="0" smtClean="0">
                <a:latin typeface="HK Grotesk"/>
              </a:rPr>
              <a:t>“</a:t>
            </a:r>
            <a:r>
              <a:rPr lang="en-GB" sz="2000" dirty="0">
                <a:latin typeface="HK Grotesk"/>
              </a:rPr>
              <a:t>European Integration and Energy Security” </a:t>
            </a:r>
            <a:endParaRPr lang="en-US" sz="2000" dirty="0">
              <a:latin typeface="HK Grotesk"/>
            </a:endParaRPr>
          </a:p>
          <a:p>
            <a:pPr marL="0" lvl="0" indent="0">
              <a:buNone/>
            </a:pPr>
            <a:r>
              <a:rPr lang="en-GB" sz="2000" b="1" dirty="0" smtClean="0">
                <a:latin typeface="HK Grotesk"/>
              </a:rPr>
              <a:t>2017</a:t>
            </a:r>
            <a:r>
              <a:rPr lang="en-GB" sz="2000" dirty="0" smtClean="0">
                <a:latin typeface="HK Grotesk"/>
              </a:rPr>
              <a:t> Young </a:t>
            </a:r>
            <a:r>
              <a:rPr lang="en-GB" sz="2000" dirty="0">
                <a:latin typeface="HK Grotesk"/>
              </a:rPr>
              <a:t>Researchers’ Seminar Tartu </a:t>
            </a:r>
            <a:r>
              <a:rPr lang="en-GB" sz="2000" dirty="0" smtClean="0">
                <a:latin typeface="HK Grotesk"/>
              </a:rPr>
              <a:t> </a:t>
            </a:r>
            <a:endParaRPr lang="en-US" sz="2000" dirty="0">
              <a:latin typeface="HK Grotesk"/>
            </a:endParaRPr>
          </a:p>
          <a:p>
            <a:pPr marL="0" lvl="0" indent="0">
              <a:buNone/>
            </a:pPr>
            <a:r>
              <a:rPr lang="en-US" sz="2000" b="1" dirty="0" smtClean="0">
                <a:latin typeface="HK Grotesk"/>
              </a:rPr>
              <a:t>2018</a:t>
            </a:r>
            <a:r>
              <a:rPr lang="en-US" sz="2000" dirty="0" smtClean="0">
                <a:latin typeface="HK Grotesk"/>
              </a:rPr>
              <a:t> </a:t>
            </a:r>
            <a:r>
              <a:rPr lang="en-GB" sz="2000" dirty="0" smtClean="0">
                <a:latin typeface="HK Grotesk"/>
              </a:rPr>
              <a:t>Summer </a:t>
            </a:r>
            <a:r>
              <a:rPr lang="en-GB" sz="2000" dirty="0">
                <a:latin typeface="HK Grotesk"/>
              </a:rPr>
              <a:t>School Baku </a:t>
            </a:r>
            <a:r>
              <a:rPr lang="en-GB" sz="2000" dirty="0" smtClean="0">
                <a:latin typeface="HK Grotesk"/>
              </a:rPr>
              <a:t>2018</a:t>
            </a:r>
            <a:r>
              <a:rPr lang="en-US" sz="2000" dirty="0">
                <a:latin typeface="HK Grotesk"/>
              </a:rPr>
              <a:t> </a:t>
            </a:r>
            <a:r>
              <a:rPr lang="en-GB" sz="2000" dirty="0" smtClean="0">
                <a:latin typeface="HK Grotesk"/>
              </a:rPr>
              <a:t>“European </a:t>
            </a:r>
            <a:r>
              <a:rPr lang="en-GB" sz="2000" dirty="0">
                <a:latin typeface="HK Grotesk"/>
              </a:rPr>
              <a:t>Integration and Rivalry between Regional Integration Systems in the Caucasus” </a:t>
            </a:r>
            <a:endParaRPr lang="en-US" sz="2000" dirty="0">
              <a:latin typeface="HK Grotesk"/>
            </a:endParaRPr>
          </a:p>
          <a:p>
            <a:pPr marL="0" indent="0">
              <a:buNone/>
            </a:pPr>
            <a:endParaRPr lang="en-US" dirty="0">
              <a:latin typeface="HK Grotesk" charset="0"/>
              <a:ea typeface="HK Grotesk" charset="0"/>
              <a:cs typeface="HK Grotesk" charset="0"/>
            </a:endParaRPr>
          </a:p>
        </p:txBody>
      </p:sp>
      <p:pic>
        <p:nvPicPr>
          <p:cNvPr id="7" name="Content Placeholder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919"/>
          <a:stretch/>
        </p:blipFill>
        <p:spPr>
          <a:xfrm flipV="1">
            <a:off x="0" y="0"/>
            <a:ext cx="12192000" cy="204998"/>
          </a:xfrm>
          <a:prstGeom prst="rect">
            <a:avLst/>
          </a:prstGeom>
        </p:spPr>
      </p:pic>
      <p:pic>
        <p:nvPicPr>
          <p:cNvPr id="2051" name="Picture 3" descr="C:\Users\skyfallen\Desktop\Olga Bogdanova\Logos\eu_flag_co_funded_pos_[rgb]_righ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666" y="6061215"/>
            <a:ext cx="2138786" cy="610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skyfallen\Desktop\Olga Bogdanova\Logos\desc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834" y="6061215"/>
            <a:ext cx="1903460" cy="787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6"/>
          <a:stretch/>
        </p:blipFill>
        <p:spPr bwMode="auto">
          <a:xfrm rot="16200000">
            <a:off x="8220562" y="2874982"/>
            <a:ext cx="666750" cy="7299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5080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35666" y="364214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 err="1" smtClean="0">
                <a:latin typeface="HK Grotesk" charset="0"/>
                <a:ea typeface="HK Grotesk" charset="0"/>
                <a:cs typeface="HK Grotesk" charset="0"/>
              </a:rPr>
              <a:t>DESCnet</a:t>
            </a:r>
            <a:r>
              <a:rPr lang="en-US" sz="4000" dirty="0" smtClean="0">
                <a:latin typeface="HK Grotesk" charset="0"/>
                <a:ea typeface="HK Grotesk" charset="0"/>
                <a:cs typeface="HK Grotesk" charset="0"/>
              </a:rPr>
              <a:t> events</a:t>
            </a:r>
            <a:endParaRPr lang="en-US" sz="4000" dirty="0">
              <a:latin typeface="HK Grotesk" charset="0"/>
              <a:ea typeface="HK Grotesk" charset="0"/>
              <a:cs typeface="HK Grotesk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0095" y="1554021"/>
            <a:ext cx="11030893" cy="4351338"/>
          </a:xfrm>
        </p:spPr>
        <p:txBody>
          <a:bodyPr>
            <a:normAutofit/>
          </a:bodyPr>
          <a:lstStyle/>
          <a:p>
            <a:pPr lvl="0"/>
            <a:r>
              <a:rPr lang="en-GB" sz="2000" dirty="0" smtClean="0">
                <a:latin typeface="HK Grotesk"/>
              </a:rPr>
              <a:t>Network Meeting, </a:t>
            </a:r>
            <a:r>
              <a:rPr lang="en-GB" sz="2000" dirty="0">
                <a:latin typeface="HK Grotesk"/>
              </a:rPr>
              <a:t>November </a:t>
            </a:r>
            <a:r>
              <a:rPr lang="en-GB" sz="2000" dirty="0" smtClean="0">
                <a:latin typeface="HK Grotesk"/>
              </a:rPr>
              <a:t>2015, Tartu, Estonia</a:t>
            </a:r>
            <a:endParaRPr lang="en-US" sz="2000" dirty="0">
              <a:latin typeface="HK Grotesk"/>
            </a:endParaRPr>
          </a:p>
          <a:p>
            <a:pPr lvl="0"/>
            <a:r>
              <a:rPr lang="en-GB" sz="2000" dirty="0">
                <a:latin typeface="HK Grotesk"/>
              </a:rPr>
              <a:t>Network </a:t>
            </a:r>
            <a:r>
              <a:rPr lang="en-GB" sz="2000" dirty="0" smtClean="0">
                <a:latin typeface="HK Grotesk"/>
              </a:rPr>
              <a:t>Meeting, </a:t>
            </a:r>
            <a:r>
              <a:rPr lang="en-GB" sz="2000" dirty="0">
                <a:latin typeface="HK Grotesk"/>
              </a:rPr>
              <a:t>July </a:t>
            </a:r>
            <a:r>
              <a:rPr lang="en-GB" sz="2000" dirty="0" smtClean="0">
                <a:latin typeface="HK Grotesk"/>
              </a:rPr>
              <a:t>2016, Batumi, Georgia</a:t>
            </a:r>
            <a:endParaRPr lang="en-US" sz="2000" dirty="0">
              <a:latin typeface="HK Grotesk"/>
            </a:endParaRPr>
          </a:p>
          <a:p>
            <a:pPr lvl="0"/>
            <a:r>
              <a:rPr lang="en-GB" sz="2000" dirty="0">
                <a:latin typeface="HK Grotesk"/>
              </a:rPr>
              <a:t>AESC Annual </a:t>
            </a:r>
            <a:r>
              <a:rPr lang="en-GB" sz="2000" dirty="0" smtClean="0">
                <a:latin typeface="HK Grotesk"/>
              </a:rPr>
              <a:t>Convention, May 2017, Istanbul, Turkey</a:t>
            </a:r>
            <a:endParaRPr lang="en-US" sz="2000" dirty="0">
              <a:latin typeface="HK Grotesk"/>
            </a:endParaRPr>
          </a:p>
          <a:p>
            <a:pPr lvl="0"/>
            <a:r>
              <a:rPr lang="en-GB" sz="2000" dirty="0">
                <a:latin typeface="HK Grotesk"/>
              </a:rPr>
              <a:t>Network </a:t>
            </a:r>
            <a:r>
              <a:rPr lang="en-GB" sz="2000" dirty="0" smtClean="0">
                <a:latin typeface="HK Grotesk"/>
              </a:rPr>
              <a:t>Meeting, May 2017, Istanbul, Turkey</a:t>
            </a:r>
            <a:endParaRPr lang="en-US" sz="2000" dirty="0">
              <a:latin typeface="HK Grotesk"/>
            </a:endParaRPr>
          </a:p>
          <a:p>
            <a:pPr lvl="0"/>
            <a:r>
              <a:rPr lang="en-GB" sz="2000" dirty="0">
                <a:latin typeface="HK Grotesk"/>
              </a:rPr>
              <a:t>AESC Annual </a:t>
            </a:r>
            <a:r>
              <a:rPr lang="en-GB" sz="2000" dirty="0" smtClean="0">
                <a:latin typeface="HK Grotesk"/>
              </a:rPr>
              <a:t>Convention, 2018, Tbilisi, Georgia</a:t>
            </a:r>
            <a:endParaRPr lang="en-US" sz="2000" dirty="0">
              <a:latin typeface="HK Grotesk"/>
            </a:endParaRPr>
          </a:p>
          <a:p>
            <a:pPr lvl="0"/>
            <a:r>
              <a:rPr lang="en-GB" sz="2000" dirty="0">
                <a:latin typeface="HK Grotesk"/>
              </a:rPr>
              <a:t>Network </a:t>
            </a:r>
            <a:r>
              <a:rPr lang="en-GB" sz="2000" dirty="0" smtClean="0">
                <a:latin typeface="HK Grotesk"/>
              </a:rPr>
              <a:t>Meeting, </a:t>
            </a:r>
            <a:r>
              <a:rPr lang="en-GB" sz="2000" dirty="0">
                <a:latin typeface="HK Grotesk"/>
              </a:rPr>
              <a:t>September </a:t>
            </a:r>
            <a:r>
              <a:rPr lang="en-GB" sz="2000" dirty="0" smtClean="0">
                <a:latin typeface="HK Grotesk"/>
              </a:rPr>
              <a:t>2018, Tbilisi, Georgia</a:t>
            </a:r>
            <a:endParaRPr lang="en-US" sz="2000" dirty="0">
              <a:latin typeface="HK Grotesk"/>
            </a:endParaRPr>
          </a:p>
        </p:txBody>
      </p:sp>
      <p:pic>
        <p:nvPicPr>
          <p:cNvPr id="7" name="Content Placeholder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919"/>
          <a:stretch/>
        </p:blipFill>
        <p:spPr>
          <a:xfrm flipV="1">
            <a:off x="0" y="0"/>
            <a:ext cx="12192000" cy="204998"/>
          </a:xfrm>
          <a:prstGeom prst="rect">
            <a:avLst/>
          </a:prstGeom>
        </p:spPr>
      </p:pic>
      <p:pic>
        <p:nvPicPr>
          <p:cNvPr id="2051" name="Picture 3" descr="C:\Users\skyfallen\Desktop\Olga Bogdanova\Logos\eu_flag_co_funded_pos_[rgb]_righ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666" y="6061215"/>
            <a:ext cx="2138786" cy="610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skyfallen\Desktop\Olga Bogdanova\Logos\desc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834" y="6061215"/>
            <a:ext cx="1903460" cy="787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6"/>
          <a:stretch/>
        </p:blipFill>
        <p:spPr bwMode="auto">
          <a:xfrm rot="16200000">
            <a:off x="8220562" y="2874982"/>
            <a:ext cx="666750" cy="7299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4598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35666" y="364214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 err="1" smtClean="0">
                <a:latin typeface="HK Grotesk" charset="0"/>
                <a:ea typeface="HK Grotesk" charset="0"/>
                <a:cs typeface="HK Grotesk" charset="0"/>
              </a:rPr>
              <a:t>DESCnet</a:t>
            </a:r>
            <a:r>
              <a:rPr lang="en-US" sz="4000" dirty="0" smtClean="0">
                <a:latin typeface="HK Grotesk" charset="0"/>
                <a:ea typeface="HK Grotesk" charset="0"/>
                <a:cs typeface="HK Grotesk" charset="0"/>
              </a:rPr>
              <a:t> past events</a:t>
            </a:r>
            <a:endParaRPr lang="en-US" sz="4000" dirty="0">
              <a:latin typeface="HK Grotesk" charset="0"/>
              <a:ea typeface="HK Grotesk" charset="0"/>
              <a:cs typeface="HK Grotesk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8086" y="1509852"/>
            <a:ext cx="11030893" cy="4351338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000" dirty="0" smtClean="0">
                <a:latin typeface="HK Grotesk"/>
              </a:rPr>
              <a:t>Kick-off meeting, Tartu, 2015</a:t>
            </a:r>
          </a:p>
          <a:p>
            <a:pPr marL="0" lvl="0" indent="0">
              <a:buNone/>
            </a:pPr>
            <a:endParaRPr lang="en-US" dirty="0" smtClean="0"/>
          </a:p>
          <a:p>
            <a:pPr marL="0" lvl="0" indent="0">
              <a:buNone/>
            </a:pPr>
            <a:endParaRPr lang="en-US" dirty="0"/>
          </a:p>
        </p:txBody>
      </p:sp>
      <p:pic>
        <p:nvPicPr>
          <p:cNvPr id="7" name="Content Placeholder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919"/>
          <a:stretch/>
        </p:blipFill>
        <p:spPr>
          <a:xfrm flipV="1">
            <a:off x="0" y="0"/>
            <a:ext cx="12192000" cy="204998"/>
          </a:xfrm>
          <a:prstGeom prst="rect">
            <a:avLst/>
          </a:prstGeom>
        </p:spPr>
      </p:pic>
      <p:pic>
        <p:nvPicPr>
          <p:cNvPr id="2051" name="Picture 3" descr="C:\Users\skyfallen\Desktop\Olga Bogdanova\Logos\eu_flag_co_funded_pos_[rgb]_righ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666" y="6061215"/>
            <a:ext cx="2138786" cy="610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skyfallen\Desktop\Olga Bogdanova\Logos\desc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834" y="6061215"/>
            <a:ext cx="1903460" cy="787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6"/>
          <a:stretch/>
        </p:blipFill>
        <p:spPr bwMode="auto">
          <a:xfrm rot="16200000">
            <a:off x="8220562" y="2874982"/>
            <a:ext cx="666750" cy="7299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86" y="2040713"/>
            <a:ext cx="5285014" cy="352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483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35666" y="364214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 err="1" smtClean="0">
                <a:latin typeface="HK Grotesk" charset="0"/>
                <a:ea typeface="HK Grotesk" charset="0"/>
                <a:cs typeface="HK Grotesk" charset="0"/>
              </a:rPr>
              <a:t>DESCnet</a:t>
            </a:r>
            <a:r>
              <a:rPr lang="en-US" sz="4000" dirty="0" smtClean="0">
                <a:latin typeface="HK Grotesk" charset="0"/>
                <a:ea typeface="HK Grotesk" charset="0"/>
                <a:cs typeface="HK Grotesk" charset="0"/>
              </a:rPr>
              <a:t> past events</a:t>
            </a:r>
            <a:endParaRPr lang="en-US" sz="4000" dirty="0">
              <a:latin typeface="HK Grotesk" charset="0"/>
              <a:ea typeface="HK Grotesk" charset="0"/>
              <a:cs typeface="HK Grotesk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8086" y="1509852"/>
            <a:ext cx="11030893" cy="4351338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000" dirty="0">
                <a:latin typeface="HK Grotesk"/>
              </a:rPr>
              <a:t>Winter school “European Integration and the Future of Civil Society in the Caucasus</a:t>
            </a:r>
            <a:r>
              <a:rPr lang="en-US" sz="2000" dirty="0" smtClean="0">
                <a:latin typeface="HK Grotesk"/>
              </a:rPr>
              <a:t>”, 13-19 March 2016, Pyatigorsk</a:t>
            </a:r>
            <a:endParaRPr lang="en-US" sz="2000" dirty="0">
              <a:latin typeface="HK Grotesk"/>
            </a:endParaRPr>
          </a:p>
          <a:p>
            <a:pPr marL="0" lvl="0" indent="0">
              <a:buNone/>
            </a:pPr>
            <a:endParaRPr lang="en-US" dirty="0" smtClean="0"/>
          </a:p>
          <a:p>
            <a:pPr marL="0" lvl="0" indent="0">
              <a:buNone/>
            </a:pPr>
            <a:endParaRPr lang="en-US" dirty="0"/>
          </a:p>
        </p:txBody>
      </p:sp>
      <p:pic>
        <p:nvPicPr>
          <p:cNvPr id="7" name="Content Placeholder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919"/>
          <a:stretch/>
        </p:blipFill>
        <p:spPr>
          <a:xfrm flipV="1">
            <a:off x="0" y="0"/>
            <a:ext cx="12192000" cy="204998"/>
          </a:xfrm>
          <a:prstGeom prst="rect">
            <a:avLst/>
          </a:prstGeom>
        </p:spPr>
      </p:pic>
      <p:pic>
        <p:nvPicPr>
          <p:cNvPr id="2051" name="Picture 3" descr="C:\Users\skyfallen\Desktop\Olga Bogdanova\Logos\eu_flag_co_funded_pos_[rgb]_righ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666" y="6061215"/>
            <a:ext cx="2138786" cy="610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skyfallen\Desktop\Olga Bogdanova\Logos\desc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834" y="6061215"/>
            <a:ext cx="1903460" cy="787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6"/>
          <a:stretch/>
        </p:blipFill>
        <p:spPr bwMode="auto">
          <a:xfrm rot="16200000">
            <a:off x="8220562" y="2874982"/>
            <a:ext cx="666750" cy="7299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C:\Users\skyfallen\Desktop\Olga Bogdanova\Winter school in Pyatigorsk\Photos\993079_1734055850142327_4475607437882848198_n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09" y="2170185"/>
            <a:ext cx="5341145" cy="356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655981" y="2170185"/>
            <a:ext cx="43061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HK Grotesk" pitchFamily="50" charset="-70"/>
              </a:rPr>
              <a:t>North Caucasus Federal University </a:t>
            </a:r>
            <a:endParaRPr lang="en-US" sz="2000" dirty="0" smtClean="0">
              <a:latin typeface="HK Grotesk" pitchFamily="50" charset="-70"/>
            </a:endParaRPr>
          </a:p>
          <a:p>
            <a:r>
              <a:rPr lang="en-US" sz="2000" dirty="0" smtClean="0">
                <a:latin typeface="HK Grotesk" pitchFamily="50" charset="-70"/>
              </a:rPr>
              <a:t>27 students from 11 countries</a:t>
            </a:r>
          </a:p>
          <a:p>
            <a:r>
              <a:rPr lang="en-US" sz="2000" dirty="0" smtClean="0">
                <a:latin typeface="HK Grotesk" pitchFamily="50" charset="-70"/>
              </a:rPr>
              <a:t>6 ECTS</a:t>
            </a:r>
            <a:endParaRPr lang="en-US" sz="2000" dirty="0">
              <a:latin typeface="HK Grotesk" pitchFamily="50" charset="-70"/>
            </a:endParaRPr>
          </a:p>
        </p:txBody>
      </p:sp>
    </p:spTree>
    <p:extLst>
      <p:ext uri="{BB962C8B-B14F-4D97-AF65-F5344CB8AC3E}">
        <p14:creationId xmlns:p14="http://schemas.microsoft.com/office/powerpoint/2010/main" val="123318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35666" y="364214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 err="1" smtClean="0">
                <a:latin typeface="HK Grotesk" charset="0"/>
                <a:ea typeface="HK Grotesk" charset="0"/>
                <a:cs typeface="HK Grotesk" charset="0"/>
              </a:rPr>
              <a:t>DESCnet</a:t>
            </a:r>
            <a:r>
              <a:rPr lang="en-US" sz="4000" dirty="0" smtClean="0">
                <a:latin typeface="HK Grotesk" charset="0"/>
                <a:ea typeface="HK Grotesk" charset="0"/>
                <a:cs typeface="HK Grotesk" charset="0"/>
              </a:rPr>
              <a:t> past events</a:t>
            </a:r>
            <a:endParaRPr lang="en-US" sz="4000" dirty="0">
              <a:latin typeface="HK Grotesk" charset="0"/>
              <a:ea typeface="HK Grotesk" charset="0"/>
              <a:cs typeface="HK Grotesk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91198"/>
            <a:ext cx="11030893" cy="4351338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000" dirty="0">
                <a:latin typeface="HK Grotesk"/>
              </a:rPr>
              <a:t>Young Researchers’ Seminar, </a:t>
            </a:r>
            <a:r>
              <a:rPr lang="en-US" sz="2000" dirty="0" smtClean="0">
                <a:latin typeface="HK Grotesk"/>
              </a:rPr>
              <a:t>Graz</a:t>
            </a:r>
            <a:r>
              <a:rPr lang="en-US" sz="2000" dirty="0">
                <a:latin typeface="HK Grotesk"/>
              </a:rPr>
              <a:t>, 18 – 22 April 2016</a:t>
            </a:r>
            <a:endParaRPr lang="en-US" dirty="0"/>
          </a:p>
        </p:txBody>
      </p:sp>
      <p:pic>
        <p:nvPicPr>
          <p:cNvPr id="7" name="Content Placeholder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919"/>
          <a:stretch/>
        </p:blipFill>
        <p:spPr>
          <a:xfrm flipV="1">
            <a:off x="0" y="0"/>
            <a:ext cx="12192000" cy="204998"/>
          </a:xfrm>
          <a:prstGeom prst="rect">
            <a:avLst/>
          </a:prstGeom>
        </p:spPr>
      </p:pic>
      <p:pic>
        <p:nvPicPr>
          <p:cNvPr id="2051" name="Picture 3" descr="C:\Users\skyfallen\Desktop\Olga Bogdanova\Logos\eu_flag_co_funded_pos_[rgb]_righ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666" y="6061215"/>
            <a:ext cx="2138786" cy="610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skyfallen\Desktop\Olga Bogdanova\Logos\desc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834" y="6061215"/>
            <a:ext cx="1903460" cy="787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6"/>
          <a:stretch/>
        </p:blipFill>
        <p:spPr bwMode="auto">
          <a:xfrm rot="16200000">
            <a:off x="8220562" y="2874982"/>
            <a:ext cx="666750" cy="7299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714" y="1908456"/>
            <a:ext cx="5181171" cy="388587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511019" y="2122458"/>
            <a:ext cx="5163493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HK Grotesk"/>
              </a:rPr>
              <a:t>University of Graz</a:t>
            </a:r>
          </a:p>
          <a:p>
            <a:r>
              <a:rPr lang="en-US" sz="2000" dirty="0" smtClean="0">
                <a:latin typeface="HK Grotesk"/>
              </a:rPr>
              <a:t>16 </a:t>
            </a:r>
            <a:r>
              <a:rPr lang="en-US" sz="2000" dirty="0" smtClean="0">
                <a:latin typeface="HK Grotesk"/>
              </a:rPr>
              <a:t>participants from 10 universities</a:t>
            </a:r>
          </a:p>
          <a:p>
            <a:r>
              <a:rPr lang="en-US" sz="2000" dirty="0" smtClean="0">
                <a:latin typeface="HK Grotesk"/>
              </a:rPr>
              <a:t>3 </a:t>
            </a:r>
            <a:r>
              <a:rPr lang="en-US" sz="2000" dirty="0" smtClean="0">
                <a:latin typeface="HK Grotesk"/>
              </a:rPr>
              <a:t>ECTS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007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SCNET_presentation_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ESCNET_presentation_template" id="{0EE220BD-252F-B74D-9E34-3B995D4F9562}" vid="{645CF5A2-672F-284B-AE01-DECA60BCFCA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DESCNET_presentation_template</Template>
  <TotalTime>202</TotalTime>
  <Words>449</Words>
  <Application>Microsoft Office PowerPoint</Application>
  <PresentationFormat>Custom</PresentationFormat>
  <Paragraphs>78</Paragraphs>
  <Slides>13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DESCNET_presentation_template</vt:lpstr>
      <vt:lpstr> Network for Developing European Studies in the Caucasus </vt:lpstr>
      <vt:lpstr>DESCnet</vt:lpstr>
      <vt:lpstr>DESCnet goals</vt:lpstr>
      <vt:lpstr>DESCnet partners</vt:lpstr>
      <vt:lpstr>DESCnet activities</vt:lpstr>
      <vt:lpstr>DESCnet events</vt:lpstr>
      <vt:lpstr>DESCnet past events</vt:lpstr>
      <vt:lpstr>DESCnet past events</vt:lpstr>
      <vt:lpstr>DESCnet past events</vt:lpstr>
      <vt:lpstr>DESCnet past events</vt:lpstr>
      <vt:lpstr>DESCnet past events</vt:lpstr>
      <vt:lpstr>DESCnet outreach</vt:lpstr>
      <vt:lpstr>THANK YOU!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ADD YOUR TEXT HERE</dc:title>
  <dc:creator>skyfallen</dc:creator>
  <cp:lastModifiedBy>skyfallen</cp:lastModifiedBy>
  <cp:revision>20</cp:revision>
  <dcterms:created xsi:type="dcterms:W3CDTF">2016-05-27T09:43:53Z</dcterms:created>
  <dcterms:modified xsi:type="dcterms:W3CDTF">2016-09-20T17:00:26Z</dcterms:modified>
</cp:coreProperties>
</file>